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36"/>
  </p:notesMasterIdLst>
  <p:handoutMasterIdLst>
    <p:handoutMasterId r:id="rId37"/>
  </p:handoutMasterIdLst>
  <p:sldIdLst>
    <p:sldId id="1027" r:id="rId2"/>
    <p:sldId id="1206" r:id="rId3"/>
    <p:sldId id="1197" r:id="rId4"/>
    <p:sldId id="1207" r:id="rId5"/>
    <p:sldId id="1196" r:id="rId6"/>
    <p:sldId id="1208" r:id="rId7"/>
    <p:sldId id="1209" r:id="rId8"/>
    <p:sldId id="1191" r:id="rId9"/>
    <p:sldId id="1192" r:id="rId10"/>
    <p:sldId id="1193" r:id="rId11"/>
    <p:sldId id="1194" r:id="rId12"/>
    <p:sldId id="1211" r:id="rId13"/>
    <p:sldId id="1217" r:id="rId14"/>
    <p:sldId id="1218" r:id="rId15"/>
    <p:sldId id="1220" r:id="rId16"/>
    <p:sldId id="1219" r:id="rId17"/>
    <p:sldId id="1198" r:id="rId18"/>
    <p:sldId id="1210" r:id="rId19"/>
    <p:sldId id="1212" r:id="rId20"/>
    <p:sldId id="1224" r:id="rId21"/>
    <p:sldId id="1225" r:id="rId22"/>
    <p:sldId id="1221" r:id="rId23"/>
    <p:sldId id="1222" r:id="rId24"/>
    <p:sldId id="1223" r:id="rId25"/>
    <p:sldId id="1199" r:id="rId26"/>
    <p:sldId id="1213" r:id="rId27"/>
    <p:sldId id="1216" r:id="rId28"/>
    <p:sldId id="1215" r:id="rId29"/>
    <p:sldId id="1214" r:id="rId30"/>
    <p:sldId id="1205" r:id="rId31"/>
    <p:sldId id="1201" r:id="rId32"/>
    <p:sldId id="1202" r:id="rId33"/>
    <p:sldId id="1203" r:id="rId34"/>
    <p:sldId id="1204"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Lst>
        </p14:section>
        <p14:section name="Basics" id="{BECE23A3-7BC9-3A4D-885F-B8CE2BE43864}">
          <p14:sldIdLst>
            <p14:sldId id="1197"/>
            <p14:sldId id="1207"/>
            <p14:sldId id="1196"/>
            <p14:sldId id="1208"/>
            <p14:sldId id="1209"/>
            <p14:sldId id="1191"/>
            <p14:sldId id="1192"/>
            <p14:sldId id="1193"/>
            <p14:sldId id="1194"/>
            <p14:sldId id="1211"/>
          </p14:sldIdLst>
        </p14:section>
        <p14:section name="Getting a Docker Endpoint" id="{947CAB1F-1CCD-2547-B122-378E04B9DA88}">
          <p14:sldIdLst>
            <p14:sldId id="1217"/>
            <p14:sldId id="1218"/>
            <p14:sldId id="1220"/>
            <p14:sldId id="1219"/>
          </p14:sldIdLst>
        </p14:section>
        <p14:section name="Building Images" id="{67AADAF9-2244-914C-AC0F-98B9C826CDEC}">
          <p14:sldIdLst>
            <p14:sldId id="1198"/>
            <p14:sldId id="1210"/>
            <p14:sldId id="1212"/>
            <p14:sldId id="1224"/>
            <p14:sldId id="1225"/>
          </p14:sldIdLst>
        </p14:section>
        <p14:section name="Operating Containers" id="{7C211A70-579C-F648-93B1-6F5FD390EB1D}">
          <p14:sldIdLst>
            <p14:sldId id="1221"/>
            <p14:sldId id="1222"/>
            <p14:sldId id="1223"/>
          </p14:sldIdLst>
        </p14:section>
        <p14:section name="Storage" id="{A3897AE9-96CD-E947-95DA-BAFA3C965872}">
          <p14:sldIdLst>
            <p14:sldId id="1199"/>
            <p14:sldId id="1213"/>
            <p14:sldId id="1216"/>
            <p14:sldId id="1215"/>
            <p14:sldId id="1214"/>
          </p14:sldIdLst>
        </p14:section>
        <p14:section name="Phases of Adoption" id="{995A7933-4372-B14A-B6B6-E1D0D0963153}">
          <p14:sldIdLst>
            <p14:sldId id="1205"/>
            <p14:sldId id="1201"/>
            <p14:sldId id="1202"/>
            <p14:sldId id="1203"/>
            <p14:sldId id="12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autoAdjust="0"/>
    <p:restoredTop sz="92277" autoAdjust="0"/>
  </p:normalViewPr>
  <p:slideViewPr>
    <p:cSldViewPr snapToGrid="0" snapToObjects="1">
      <p:cViewPr varScale="1">
        <p:scale>
          <a:sx n="113" d="100"/>
          <a:sy n="113" d="100"/>
        </p:scale>
        <p:origin x="184" y="336"/>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2/14/18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2/14/18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31</a:t>
            </a:fld>
            <a:endParaRPr lang="en-US"/>
          </a:p>
        </p:txBody>
      </p:sp>
    </p:spTree>
    <p:extLst>
      <p:ext uri="{BB962C8B-B14F-4D97-AF65-F5344CB8AC3E}">
        <p14:creationId xmlns:p14="http://schemas.microsoft.com/office/powerpoint/2010/main" val="86220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34</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5</a:t>
            </a:fld>
            <a:endParaRPr lang="en-US"/>
          </a:p>
        </p:txBody>
      </p:sp>
    </p:spTree>
    <p:extLst>
      <p:ext uri="{BB962C8B-B14F-4D97-AF65-F5344CB8AC3E}">
        <p14:creationId xmlns:p14="http://schemas.microsoft.com/office/powerpoint/2010/main" val="99979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25395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17</a:t>
            </a:fld>
            <a:endParaRPr lang="en-US"/>
          </a:p>
        </p:txBody>
      </p:sp>
    </p:spTree>
    <p:extLst>
      <p:ext uri="{BB962C8B-B14F-4D97-AF65-F5344CB8AC3E}">
        <p14:creationId xmlns:p14="http://schemas.microsoft.com/office/powerpoint/2010/main" val="178608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282505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30</a:t>
            </a:fld>
            <a:endParaRPr lang="en-US"/>
          </a:p>
        </p:txBody>
      </p:sp>
    </p:spTree>
    <p:extLst>
      <p:ext uri="{BB962C8B-B14F-4D97-AF65-F5344CB8AC3E}">
        <p14:creationId xmlns:p14="http://schemas.microsoft.com/office/powerpoint/2010/main" val="4280101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18" Type="http://schemas.openxmlformats.org/officeDocument/2006/relationships/image" Target="../media/image30.tif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tiff"/><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tiff"/><Relationship Id="rId19" Type="http://schemas.openxmlformats.org/officeDocument/2006/relationships/image" Target="../media/image31.tiff"/><Relationship Id="rId4" Type="http://schemas.openxmlformats.org/officeDocument/2006/relationships/image" Target="../media/image16.jpeg"/><Relationship Id="rId9" Type="http://schemas.openxmlformats.org/officeDocument/2006/relationships/image" Target="../media/image21.tiff"/><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Minimal </a:t>
                </a:r>
                <a:r>
                  <a:rPr lang="en" sz="1600" err="1">
                    <a:latin typeface="Metropolis" charset="0"/>
                    <a:ea typeface="Metropolis" charset="0"/>
                    <a:cs typeface="Metropolis" charset="0"/>
                    <a:sym typeface="Ubuntu"/>
                  </a:rPr>
                  <a:t>Configura</a:t>
                </a:r>
                <a:r>
                  <a:rPr lang="en-US" sz="1600">
                    <a:latin typeface="Metropolis" charset="0"/>
                    <a:ea typeface="Metropolis" charset="0"/>
                    <a:cs typeface="Metropolis" charset="0"/>
                    <a:sym typeface="Ubuntu"/>
                  </a:rPr>
                  <a:t>t</a:t>
                </a:r>
                <a:r>
                  <a:rPr lang="en" sz="1600">
                    <a:latin typeface="Metropolis" charset="0"/>
                    <a:ea typeface="Metropolis" charset="0"/>
                    <a:cs typeface="Metropolis" charset="0"/>
                    <a:sym typeface="Ubuntu"/>
                  </a:rPr>
                  <a:t>ion and </a:t>
                </a:r>
                <a:r>
                  <a:rPr lang="en" sz="1600" err="1">
                    <a:latin typeface="Metropolis" charset="0"/>
                    <a:ea typeface="Metropolis" charset="0"/>
                    <a:cs typeface="Metropolis" charset="0"/>
                    <a:sym typeface="Ubuntu"/>
                  </a:rPr>
                  <a:t>footp</a:t>
                </a:r>
                <a:r>
                  <a:rPr lang="en-US" sz="1600">
                    <a:latin typeface="Metropolis" charset="0"/>
                    <a:ea typeface="Metropolis" charset="0"/>
                    <a:cs typeface="Metropolis" charset="0"/>
                    <a:sym typeface="Ubuntu"/>
                  </a:rPr>
                  <a:t>r</a:t>
                </a:r>
                <a:r>
                  <a:rPr lang="en" sz="1600" err="1">
                    <a:latin typeface="Metropolis" charset="0"/>
                    <a:ea typeface="Metropolis" charset="0"/>
                    <a:cs typeface="Metropolis" charset="0"/>
                    <a:sym typeface="Ubuntu"/>
                  </a:rPr>
                  <a:t>int</a:t>
                </a:r>
                <a:endParaRPr lang="en" sz="120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Meet</a:t>
                </a:r>
              </a:p>
              <a:p>
                <a:pPr algn="ctr"/>
                <a:r>
                  <a:rPr lang="en" sz="1600">
                    <a:latin typeface="Metropolis" charset="0"/>
                    <a:ea typeface="Metropolis" charset="0"/>
                    <a:cs typeface="Metropolis" charset="0"/>
                    <a:sym typeface="Ubuntu"/>
                  </a:rPr>
                  <a:t>security</a:t>
                </a:r>
              </a:p>
              <a:p>
                <a:pPr algn="ctr"/>
                <a:r>
                  <a:rPr lang="en" sz="160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Hook into</a:t>
                </a:r>
              </a:p>
              <a:p>
                <a:pPr algn="ctr"/>
                <a:r>
                  <a:rPr lang="en" sz="1600">
                    <a:latin typeface="Metropolis" charset="0"/>
                    <a:ea typeface="Metropolis" charset="0"/>
                    <a:cs typeface="Metropolis" charset="0"/>
                    <a:sym typeface="Ubuntu"/>
                  </a:rPr>
                  <a:t>existing</a:t>
                </a:r>
              </a:p>
              <a:p>
                <a:pPr algn="ctr"/>
                <a:r>
                  <a:rPr lang="en" sz="160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255911" y="1600201"/>
            <a:ext cx="7932914" cy="4572000"/>
          </a:xfrm>
        </p:spPr>
        <p:txBody>
          <a:bodyPr/>
          <a:lstStyle/>
          <a:p>
            <a:pPr marL="260673" indent="-260673">
              <a:spcBef>
                <a:spcPts val="288"/>
              </a:spcBef>
              <a:buClr>
                <a:srgbClr val="333333"/>
              </a:buClr>
            </a:pP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26534" y="1600201"/>
            <a:ext cx="3629377"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3200" dirty="0">
                <a:solidFill>
                  <a:schemeClr val="accent1"/>
                </a:solidFill>
              </a:rPr>
              <a:t>or</a:t>
            </a:r>
          </a:p>
          <a:p>
            <a:pPr marL="260673" indent="-260673">
              <a:spcBef>
                <a:spcPts val="288"/>
              </a:spcBef>
              <a:buClr>
                <a:srgbClr val="333333"/>
              </a:buClr>
            </a:pPr>
            <a:endParaRPr lang="en-US" sz="1600" dirty="0"/>
          </a:p>
          <a:p>
            <a:pPr marL="260673" indent="-260673">
              <a:spcBef>
                <a:spcPts val="288"/>
              </a:spcBef>
              <a:buClr>
                <a:srgbClr val="333333"/>
              </a:buClr>
            </a:pPr>
            <a:r>
              <a:rPr lang="en-US" sz="1600" dirty="0"/>
              <a:t>Install one of</a:t>
            </a:r>
          </a:p>
          <a:p>
            <a:pPr marL="285750" indent="-285750">
              <a:spcBef>
                <a:spcPts val="288"/>
              </a:spcBef>
              <a:buClr>
                <a:srgbClr val="333333"/>
              </a:buClr>
              <a:buFont typeface="Arial" panose="020B0604020202020204" pitchFamily="34" charset="0"/>
              <a:buChar char="•"/>
            </a:pPr>
            <a:r>
              <a:rPr lang="en-US" sz="1600" dirty="0" err="1"/>
              <a:t>MacOS</a:t>
            </a:r>
            <a:r>
              <a:rPr lang="en-US" sz="1600" dirty="0"/>
              <a:t> Docker </a:t>
            </a:r>
          </a:p>
          <a:p>
            <a:pPr marL="285750" indent="-285750">
              <a:spcBef>
                <a:spcPts val="288"/>
              </a:spcBef>
              <a:buClr>
                <a:srgbClr val="333333"/>
              </a:buClr>
              <a:buFont typeface="Arial" panose="020B0604020202020204" pitchFamily="34" charset="0"/>
              <a:buChar char="•"/>
            </a:pPr>
            <a:r>
              <a:rPr lang="en-US" sz="1600" dirty="0"/>
              <a:t>Windows Docker</a:t>
            </a:r>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6" y="1521179"/>
            <a:ext cx="5221112" cy="4495799"/>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600" dirty="0"/>
              <a:t>To check on a </a:t>
            </a:r>
            <a:r>
              <a:rPr lang="en-US" sz="1600" dirty="0" err="1"/>
              <a:t>docker</a:t>
            </a:r>
            <a:r>
              <a:rPr lang="en-US" sz="1600" dirty="0"/>
              <a:t> endpoint run:</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1600" dirty="0"/>
              <a:t>We can eliminate the need to specify a host, cert path, and TLS verification by using environment variables:</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1400" dirty="0">
                <a:latin typeface="Courier" pitchFamily="2" charset="0"/>
              </a:rPr>
              <a:t>export DOCKER_HOST=192.168.1.202:2376</a:t>
            </a:r>
          </a:p>
          <a:p>
            <a:pPr marL="260673"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 </a:t>
            </a:r>
            <a:r>
              <a:rPr lang="en-US" sz="1400" dirty="0" err="1">
                <a:latin typeface="Courier" pitchFamily="2" charset="0"/>
              </a:rPr>
              <a:t>docker</a:t>
            </a:r>
            <a:endParaRPr lang="en-US" sz="1400" dirty="0">
              <a:latin typeface="Courier" pitchFamily="2" charset="0"/>
            </a:endParaRPr>
          </a:p>
          <a:p>
            <a:pPr marL="260673" indent="-260673">
              <a:spcBef>
                <a:spcPts val="288"/>
              </a:spcBef>
              <a:buClr>
                <a:srgbClr val="333333"/>
              </a:buClr>
            </a:pPr>
            <a:r>
              <a:rPr lang="en-US" sz="1400" dirty="0">
                <a:latin typeface="Courier" pitchFamily="2" charset="0"/>
              </a:rPr>
              <a:t>export DOCKER_TLS_VERIFY=1</a:t>
            </a:r>
          </a:p>
        </p:txBody>
      </p:sp>
      <p:sp>
        <p:nvSpPr>
          <p:cNvPr id="10" name="TextBox 9">
            <a:extLst>
              <a:ext uri="{FF2B5EF4-FFF2-40B4-BE49-F238E27FC236}">
                <a16:creationId xmlns:a16="http://schemas.microsoft.com/office/drawing/2014/main" id="{302FE8F6-D231-5646-B026-B3546389212E}"/>
              </a:ext>
            </a:extLst>
          </p:cNvPr>
          <p:cNvSpPr txBox="1"/>
          <p:nvPr/>
        </p:nvSpPr>
        <p:spPr>
          <a:xfrm>
            <a:off x="5565422" y="1365956"/>
            <a:ext cx="6015392" cy="2970044"/>
          </a:xfrm>
          <a:prstGeom prst="rect">
            <a:avLst/>
          </a:prstGeom>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C000"/>
                </a:solidFill>
                <a:latin typeface="Courier" pitchFamily="2" charset="0"/>
              </a:rPr>
              <a:t>* Are you trying to connect to a TLS-enabled daemon without TLS?</a:t>
            </a:r>
          </a:p>
          <a:p>
            <a:pPr algn="l">
              <a:spcAft>
                <a:spcPts val="600"/>
              </a:spcAft>
            </a:pPr>
            <a:endParaRPr lang="en-US" sz="1200" dirty="0"/>
          </a:p>
          <a:p>
            <a:pPr>
              <a:spcAft>
                <a:spcPts val="600"/>
              </a:spcAft>
            </a:pPr>
            <a:r>
              <a:rPr lang="en-US" sz="1200" dirty="0"/>
              <a:t>Try this instead:</a:t>
            </a:r>
          </a:p>
          <a:p>
            <a:pPr marL="260673" indent="-260673">
              <a:spcBef>
                <a:spcPts val="288"/>
              </a:spcBef>
              <a:buClr>
                <a:srgbClr val="333333"/>
              </a:buClr>
            </a:pPr>
            <a:r>
              <a:rPr lang="en-US" sz="1200" dirty="0">
                <a:latin typeface="Courier" pitchFamily="2" charset="0"/>
              </a:rPr>
              <a:t>DOCKER_CERT_PATH=~/</a:t>
            </a:r>
            <a:r>
              <a:rPr lang="en-US" sz="1200" dirty="0" err="1">
                <a:latin typeface="Courier" pitchFamily="2" charset="0"/>
              </a:rPr>
              <a:t>vch</a:t>
            </a:r>
            <a:r>
              <a:rPr lang="en-US" sz="1200" dirty="0">
                <a:latin typeface="Courier" pitchFamily="2" charset="0"/>
              </a:rPr>
              <a:t>-testing </a:t>
            </a:r>
            <a:r>
              <a:rPr lang="en-US" sz="1200" dirty="0" err="1">
                <a:latin typeface="Courier" pitchFamily="2" charset="0"/>
              </a:rPr>
              <a:t>docker</a:t>
            </a:r>
            <a:r>
              <a:rPr lang="en-US" sz="1200" dirty="0">
                <a:latin typeface="Courier" pitchFamily="2" charset="0"/>
              </a:rPr>
              <a:t> \</a:t>
            </a:r>
          </a:p>
          <a:p>
            <a:pPr marL="260673" indent="-260673">
              <a:spcBef>
                <a:spcPts val="288"/>
              </a:spcBef>
              <a:buClr>
                <a:srgbClr val="333333"/>
              </a:buClr>
            </a:pPr>
            <a:r>
              <a:rPr lang="en-US" sz="1200" dirty="0">
                <a:latin typeface="Courier" pitchFamily="2" charset="0"/>
              </a:rPr>
              <a:t>	-H 192.168.1.202:2376 \</a:t>
            </a:r>
          </a:p>
          <a:p>
            <a:pPr marL="260673" indent="-260673">
              <a:spcBef>
                <a:spcPts val="288"/>
              </a:spcBef>
              <a:buClr>
                <a:srgbClr val="333333"/>
              </a:buClr>
            </a:pPr>
            <a:r>
              <a:rPr lang="en-US" sz="1200" dirty="0">
                <a:latin typeface="Courier" pitchFamily="2" charset="0"/>
              </a:rPr>
              <a:t>	--</a:t>
            </a:r>
            <a:r>
              <a:rPr lang="en-US" sz="1200" dirty="0" err="1">
                <a:latin typeface="Courier" pitchFamily="2" charset="0"/>
              </a:rPr>
              <a:t>tlsverify</a:t>
            </a:r>
            <a:r>
              <a:rPr lang="en-US" sz="1200" dirty="0">
                <a:latin typeface="Courier" pitchFamily="2" charset="0"/>
              </a:rPr>
              <a:t> info</a:t>
            </a:r>
          </a:p>
          <a:p>
            <a:pPr marL="260673" indent="-260673">
              <a:spcBef>
                <a:spcPts val="288"/>
              </a:spcBef>
              <a:buClr>
                <a:srgbClr val="333333"/>
              </a:buClr>
            </a:pPr>
            <a:r>
              <a:rPr lang="en-US" sz="1200" dirty="0">
                <a:latin typeface="Courier" pitchFamily="2" charset="0"/>
              </a:rPr>
              <a:t>Containers: 0</a:t>
            </a:r>
            <a:br>
              <a:rPr lang="en-US" sz="1200" dirty="0">
                <a:latin typeface="Courier" pitchFamily="2" charset="0"/>
              </a:rPr>
            </a:br>
            <a:r>
              <a:rPr lang="en-US" sz="1200" dirty="0">
                <a:latin typeface="Courier" pitchFamily="2" charset="0"/>
              </a:rPr>
              <a:t> Running: 0</a:t>
            </a:r>
            <a:br>
              <a:rPr lang="en-US" sz="1200" dirty="0">
                <a:latin typeface="Courier" pitchFamily="2" charset="0"/>
              </a:rPr>
            </a:br>
            <a:r>
              <a:rPr lang="en-US" sz="1200" dirty="0">
                <a:latin typeface="Courier" pitchFamily="2" charset="0"/>
              </a:rPr>
              <a:t> Paused: 0</a:t>
            </a:r>
            <a:br>
              <a:rPr lang="en-US" sz="1200" dirty="0">
                <a:latin typeface="Courier" pitchFamily="2" charset="0"/>
              </a:rPr>
            </a:br>
            <a:r>
              <a:rPr lang="en-US" sz="1200" dirty="0">
                <a:latin typeface="Courier" pitchFamily="2" charset="0"/>
              </a:rPr>
              <a:t> Stopped: 0</a:t>
            </a:r>
            <a:br>
              <a:rPr lang="en-US" sz="1200" dirty="0">
                <a:latin typeface="Courier" pitchFamily="2" charset="0"/>
              </a:rPr>
            </a:br>
            <a:r>
              <a:rPr lang="en-US" sz="1200" dirty="0">
                <a:latin typeface="Courier" pitchFamily="2" charset="0"/>
              </a:rPr>
              <a:t>Images: 0</a:t>
            </a:r>
          </a:p>
          <a:p>
            <a:pPr marL="260673" indent="-260673">
              <a:spcBef>
                <a:spcPts val="288"/>
              </a:spcBef>
              <a:buClr>
                <a:srgbClr val="333333"/>
              </a:buClr>
            </a:pPr>
            <a:r>
              <a:rPr lang="en-US" sz="1200" dirty="0">
                <a:latin typeface="Courier" pitchFamily="2" charset="0"/>
              </a:rPr>
              <a:t>...</a:t>
            </a:r>
            <a:endParaRPr lang="en-US" sz="1200" dirty="0"/>
          </a:p>
          <a:p>
            <a:pPr algn="l">
              <a:spcAft>
                <a:spcPts val="600"/>
              </a:spcAft>
            </a:pPr>
            <a:endParaRPr lang="en-US" sz="1200" dirty="0"/>
          </a:p>
        </p:txBody>
      </p:sp>
    </p:spTree>
    <p:extLst>
      <p:ext uri="{BB962C8B-B14F-4D97-AF65-F5344CB8AC3E}">
        <p14:creationId xmlns:p14="http://schemas.microsoft.com/office/powerpoint/2010/main" val="239459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 </a:t>
            </a:r>
            <a:r>
              <a:rPr lang="en-US" sz="1400" dirty="0" err="1">
                <a:latin typeface="Courier" pitchFamily="2" charset="0"/>
              </a:rPr>
              <a:t>docker</a:t>
            </a:r>
            <a:endParaRPr lang="en-US" sz="1400" dirty="0">
              <a:latin typeface="Courier" pitchFamily="2" charset="0"/>
            </a:endParaRP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Building and Using Images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p:txBody>
          <a:bodyPr/>
          <a:lstStyle/>
          <a:p>
            <a:r>
              <a:rPr lang="en-US" dirty="0"/>
              <a:t>Container Basics</a:t>
            </a:r>
          </a:p>
          <a:p>
            <a:r>
              <a:rPr lang="en-US" dirty="0"/>
              <a:t>Get a Docker Endpoint</a:t>
            </a:r>
          </a:p>
          <a:p>
            <a:r>
              <a:rPr lang="en-US" dirty="0"/>
              <a:t>Building Images</a:t>
            </a:r>
          </a:p>
          <a:p>
            <a:r>
              <a:rPr lang="en-US" dirty="0"/>
              <a:t>Operating Containers</a:t>
            </a:r>
          </a:p>
          <a:p>
            <a:endParaRPr lang="en-US" dirty="0"/>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400" dirty="0"/>
              <a:t>Bind Mounts: 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400" dirty="0" err="1"/>
              <a:t>Tmpfs</a:t>
            </a:r>
            <a:r>
              <a:rPr lang="en-US" sz="1400" dirty="0"/>
              <a:t> Mounts: are stored in the host system’s memory only, and are never written to the host system’s filesystem</a:t>
            </a:r>
          </a:p>
          <a:p>
            <a:pPr marL="742950" lvl="1" indent="-285750">
              <a:spcBef>
                <a:spcPts val="288"/>
              </a:spcBef>
              <a:buClr>
                <a:srgbClr val="333333"/>
              </a:buClr>
            </a:pPr>
            <a:r>
              <a:rPr lang="en-US" sz="1400" dirty="0"/>
              <a:t>Volumes: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Basics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6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Reproducible environment</a:t>
            </a:r>
          </a:p>
          <a:p>
            <a:pPr lvl="1"/>
            <a:r>
              <a:rPr lang="en-US" sz="1200" dirty="0">
                <a:cs typeface="Calibri"/>
              </a:rPr>
              <a:t>Enables management at scale</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 name="Content Placeholder 3">
            <a:extLst>
              <a:ext uri="{FF2B5EF4-FFF2-40B4-BE49-F238E27FC236}">
                <a16:creationId xmlns:a16="http://schemas.microsoft.com/office/drawing/2014/main" id="{60104EA8-8C02-2B4C-8E2B-AA8033BC3596}"/>
              </a:ext>
            </a:extLst>
          </p:cNvPr>
          <p:cNvSpPr>
            <a:spLocks noGrp="1"/>
          </p:cNvSpPr>
          <p:nvPr>
            <p:ph sz="quarter" idx="17"/>
          </p:nvPr>
        </p:nvSpPr>
        <p:spPr/>
        <p:txBody>
          <a:bodyPr/>
          <a:lstStyle/>
          <a:p>
            <a:pPr marL="98447">
              <a:spcBef>
                <a:spcPts val="288"/>
              </a:spcBef>
              <a:buClr>
                <a:srgbClr val="333333"/>
              </a:buClr>
              <a:buNone/>
            </a:pPr>
            <a:r>
              <a:rPr lang="en-US" dirty="0"/>
              <a:t>It is a callable instance of a container image.</a:t>
            </a:r>
          </a:p>
          <a:p>
            <a:pPr marL="555647" lvl="1" indent="0">
              <a:spcBef>
                <a:spcPts val="288"/>
              </a:spcBef>
              <a:buClr>
                <a:srgbClr val="333333"/>
              </a:buClr>
              <a:buNone/>
            </a:pPr>
            <a:endParaRPr lang="en-US" sz="1200" dirty="0"/>
          </a:p>
          <a:p>
            <a:pPr marL="260673" indent="-260673">
              <a:spcBef>
                <a:spcPts val="288"/>
              </a:spcBef>
              <a:buClr>
                <a:srgbClr val="333333"/>
              </a:buClr>
            </a:pPr>
            <a:r>
              <a:rPr lang="en-US" sz="1600" dirty="0"/>
              <a:t>Image:</a:t>
            </a:r>
          </a:p>
          <a:p>
            <a:pPr marL="816320" lvl="1" indent="-260673">
              <a:spcBef>
                <a:spcPts val="288"/>
              </a:spcBef>
              <a:buClr>
                <a:srgbClr val="333333"/>
              </a:buClr>
            </a:pPr>
            <a:r>
              <a:rPr lang="en-US" sz="1200" dirty="0"/>
              <a:t>A (layered) file system (at least generally) that contains all the application code packaged with all dependencies **other** than the operating system itself, where operating system is the kernel, drivers, and so on.</a:t>
            </a:r>
          </a:p>
          <a:p>
            <a:pPr marL="816320" lvl="1" indent="-260673">
              <a:spcBef>
                <a:spcPts val="288"/>
              </a:spcBef>
              <a:buClr>
                <a:srgbClr val="333333"/>
              </a:buClr>
            </a:pPr>
            <a:r>
              <a:rPr lang="en-US" sz="1200" dirty="0"/>
              <a:t>The image is an isolated and controlled version of an application, usually generated as a result of the software development lifecycle.</a:t>
            </a:r>
          </a:p>
          <a:p>
            <a:pPr marL="260673" indent="-260673">
              <a:spcBef>
                <a:spcPts val="288"/>
              </a:spcBef>
              <a:buClr>
                <a:srgbClr val="333333"/>
              </a:buClr>
            </a:pPr>
            <a:r>
              <a:rPr lang="en-US" sz="1600" dirty="0"/>
              <a:t>Instance</a:t>
            </a:r>
            <a:r>
              <a:rPr lang="en-US" sz="1200" dirty="0"/>
              <a:t>:</a:t>
            </a:r>
          </a:p>
          <a:p>
            <a:pPr marL="816320" lvl="1" indent="-260673">
              <a:spcBef>
                <a:spcPts val="288"/>
              </a:spcBef>
              <a:buClr>
                <a:srgbClr val="333333"/>
              </a:buClr>
            </a:pPr>
            <a:r>
              <a:rPr lang="en-US" sz="1200" dirty="0"/>
              <a:t>An unpacked "Image" isolated somewhere on the file system that is callable (gets CPU time from the kernel) and has networking, processes, and so on, all to itself (but ***not*** virtualized).</a:t>
            </a:r>
          </a:p>
          <a:p>
            <a:endParaRPr lang="en-US" dirty="0"/>
          </a:p>
          <a:p>
            <a:endParaRPr lang="en-US" dirty="0"/>
          </a:p>
        </p:txBody>
      </p:sp>
      <p:pic>
        <p:nvPicPr>
          <p:cNvPr id="9" name="Content Placeholder 8">
            <a:extLst>
              <a:ext uri="{FF2B5EF4-FFF2-40B4-BE49-F238E27FC236}">
                <a16:creationId xmlns:a16="http://schemas.microsoft.com/office/drawing/2014/main" id="{6DB1151C-831E-DE4A-93F0-B1096493790D}"/>
              </a:ext>
            </a:extLst>
          </p:cNvPr>
          <p:cNvPicPr>
            <a:picLocks noGrp="1" noChangeAspect="1"/>
          </p:cNvPicPr>
          <p:nvPr>
            <p:ph sz="quarter" idx="18"/>
          </p:nvPr>
        </p:nvPicPr>
        <p:blipFill>
          <a:blip r:embed="rId3"/>
          <a:stretch>
            <a:fillRect/>
          </a:stretch>
        </p:blipFill>
        <p:spPr>
          <a:xfrm>
            <a:off x="6705356" y="1600200"/>
            <a:ext cx="5099538" cy="4572000"/>
          </a:xfrm>
          <a:prstGeom prst="rect">
            <a:avLst/>
          </a:prstGeom>
        </p:spPr>
      </p:pic>
      <p:sp>
        <p:nvSpPr>
          <p:cNvPr id="10" name="TextBox 9">
            <a:extLst>
              <a:ext uri="{FF2B5EF4-FFF2-40B4-BE49-F238E27FC236}">
                <a16:creationId xmlns:a16="http://schemas.microsoft.com/office/drawing/2014/main" id="{98030956-8B72-C341-9A7E-5669CA61F0AE}"/>
              </a:ext>
            </a:extLst>
          </p:cNvPr>
          <p:cNvSpPr txBox="1"/>
          <p:nvPr/>
        </p:nvSpPr>
        <p:spPr>
          <a:xfrm>
            <a:off x="6692348" y="6357729"/>
            <a:ext cx="4585252"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Tree>
    <p:extLst>
      <p:ext uri="{BB962C8B-B14F-4D97-AF65-F5344CB8AC3E}">
        <p14:creationId xmlns:p14="http://schemas.microsoft.com/office/powerpoint/2010/main" val="255939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7C7ED8C-2668-1A46-9539-6DE53EB06C53}"/>
              </a:ext>
            </a:extLst>
          </p:cNvPr>
          <p:cNvPicPr>
            <a:picLocks noGrp="1" noChangeAspect="1"/>
          </p:cNvPicPr>
          <p:nvPr>
            <p:ph sz="quarter" idx="18"/>
          </p:nvPr>
        </p:nvPicPr>
        <p:blipFill>
          <a:blip r:embed="rId3"/>
          <a:stretch>
            <a:fillRect/>
          </a:stretch>
        </p:blipFill>
        <p:spPr>
          <a:xfrm>
            <a:off x="901152" y="1157164"/>
            <a:ext cx="10147990" cy="5253461"/>
          </a:xfrm>
        </p:spPr>
      </p:pic>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the Container Lifecycle?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17302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2142</Words>
  <Application>Microsoft Macintosh PowerPoint</Application>
  <PresentationFormat>Custom</PresentationFormat>
  <Paragraphs>292</Paragraphs>
  <Slides>34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Basics</vt:lpstr>
      <vt:lpstr>What is a Container?</vt:lpstr>
      <vt:lpstr>What is a Container?</vt:lpstr>
      <vt:lpstr>What is the Container Lifecycle?</vt:lpstr>
      <vt:lpstr>Layered View</vt:lpstr>
      <vt:lpstr>How Does Linux Boot</vt:lpstr>
      <vt:lpstr>How Does a VM Boot?</vt:lpstr>
      <vt:lpstr>How Does a Container Boot?</vt:lpstr>
      <vt:lpstr>Deploying or Scheduling Container Apps</vt:lpstr>
      <vt:lpstr>What is Important to Devs and Ops</vt:lpstr>
      <vt:lpstr>Get a Docker Endpoint</vt:lpstr>
      <vt:lpstr>Check the Docker Endpoint</vt:lpstr>
      <vt:lpstr>Check the Docker Endpoint</vt:lpstr>
      <vt:lpstr>Certificates</vt:lpstr>
      <vt:lpstr>Building and Using Images</vt:lpstr>
      <vt:lpstr>Container Registry</vt:lpstr>
      <vt:lpstr>Docker Build</vt:lpstr>
      <vt:lpstr>Docker Tag</vt:lpstr>
      <vt:lpstr>Docker Push</vt:lpstr>
      <vt:lpstr>Operating Containers</vt:lpstr>
      <vt:lpstr>Running Basic Containers</vt:lpstr>
      <vt:lpstr>Running Basic Containers</vt:lpstr>
      <vt:lpstr>Storage</vt:lpstr>
      <vt:lpstr>Image layers</vt:lpstr>
      <vt:lpstr>Persistent Storage</vt:lpstr>
      <vt:lpstr>Volumes</vt:lpstr>
      <vt:lpstr>Image layers</vt:lpstr>
      <vt:lpstr>Phases of Container Adoption</vt:lpstr>
      <vt:lpstr>Repackaging Existing Applications</vt:lpstr>
      <vt:lpstr>Replatforming</vt:lpstr>
      <vt:lpstr>Application Refactoring</vt:lpstr>
      <vt:lpstr>Cloud-Native Applications First</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2018-02-17T01:39:07Z</dcterms:modified>
</cp:coreProperties>
</file>